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72" r:id="rId6"/>
    <p:sldId id="259" r:id="rId7"/>
    <p:sldId id="257" r:id="rId8"/>
    <p:sldId id="274" r:id="rId9"/>
    <p:sldId id="275" r:id="rId10"/>
    <p:sldId id="262" r:id="rId11"/>
    <p:sldId id="267" r:id="rId12"/>
    <p:sldId id="260" r:id="rId13"/>
    <p:sldId id="265" r:id="rId14"/>
    <p:sldId id="268" r:id="rId15"/>
    <p:sldId id="266" r:id="rId16"/>
    <p:sldId id="264" r:id="rId17"/>
    <p:sldId id="261" r:id="rId18"/>
    <p:sldId id="263" r:id="rId19"/>
    <p:sldId id="271" r:id="rId20"/>
    <p:sldId id="269" r:id="rId21"/>
    <p:sldId id="270" r:id="rId22"/>
    <p:sldId id="258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89A4F-F7C1-49CB-90AD-85B88D37807C}" v="9" dt="2022-10-13T15:04:59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yst layout 1 - Markeri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-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Boers" userId="78eb1683-efe0-47af-89bc-20777f313274" providerId="ADAL" clId="{16089A4F-F7C1-49CB-90AD-85B88D37807C}"/>
    <pc:docChg chg="custSel modSld sldOrd">
      <pc:chgData name="Mathieu Boers" userId="78eb1683-efe0-47af-89bc-20777f313274" providerId="ADAL" clId="{16089A4F-F7C1-49CB-90AD-85B88D37807C}" dt="2022-10-13T15:04:59.872" v="9" actId="571"/>
      <pc:docMkLst>
        <pc:docMk/>
      </pc:docMkLst>
      <pc:sldChg chg="modSp mod">
        <pc:chgData name="Mathieu Boers" userId="78eb1683-efe0-47af-89bc-20777f313274" providerId="ADAL" clId="{16089A4F-F7C1-49CB-90AD-85B88D37807C}" dt="2022-10-13T14:21:29.425" v="6" actId="1076"/>
        <pc:sldMkLst>
          <pc:docMk/>
          <pc:sldMk cId="3212919695" sldId="260"/>
        </pc:sldMkLst>
        <pc:picChg chg="mod">
          <ac:chgData name="Mathieu Boers" userId="78eb1683-efe0-47af-89bc-20777f313274" providerId="ADAL" clId="{16089A4F-F7C1-49CB-90AD-85B88D37807C}" dt="2022-10-13T14:21:29.425" v="6" actId="1076"/>
          <ac:picMkLst>
            <pc:docMk/>
            <pc:sldMk cId="3212919695" sldId="260"/>
            <ac:picMk id="9" creationId="{8911F4B6-BC93-79E2-BD7B-A489B82BBC2E}"/>
          </ac:picMkLst>
        </pc:picChg>
      </pc:sldChg>
      <pc:sldChg chg="ord">
        <pc:chgData name="Mathieu Boers" userId="78eb1683-efe0-47af-89bc-20777f313274" providerId="ADAL" clId="{16089A4F-F7C1-49CB-90AD-85B88D37807C}" dt="2022-10-13T12:08:18.492" v="2"/>
        <pc:sldMkLst>
          <pc:docMk/>
          <pc:sldMk cId="2102726388" sldId="265"/>
        </pc:sldMkLst>
      </pc:sldChg>
      <pc:sldChg chg="modSp mod">
        <pc:chgData name="Mathieu Boers" userId="78eb1683-efe0-47af-89bc-20777f313274" providerId="ADAL" clId="{16089A4F-F7C1-49CB-90AD-85B88D37807C}" dt="2022-10-13T13:22:07.952" v="5" actId="1076"/>
        <pc:sldMkLst>
          <pc:docMk/>
          <pc:sldMk cId="2128227204" sldId="267"/>
        </pc:sldMkLst>
        <pc:picChg chg="mod">
          <ac:chgData name="Mathieu Boers" userId="78eb1683-efe0-47af-89bc-20777f313274" providerId="ADAL" clId="{16089A4F-F7C1-49CB-90AD-85B88D37807C}" dt="2022-10-13T13:22:07.952" v="5" actId="1076"/>
          <ac:picMkLst>
            <pc:docMk/>
            <pc:sldMk cId="2128227204" sldId="267"/>
            <ac:picMk id="5" creationId="{8C1FD4B2-915D-EE51-D609-C132DB92AE33}"/>
          </ac:picMkLst>
        </pc:picChg>
      </pc:sldChg>
      <pc:sldChg chg="delSp modSp mod">
        <pc:chgData name="Mathieu Boers" userId="78eb1683-efe0-47af-89bc-20777f313274" providerId="ADAL" clId="{16089A4F-F7C1-49CB-90AD-85B88D37807C}" dt="2022-10-13T12:11:37.690" v="4" actId="207"/>
        <pc:sldMkLst>
          <pc:docMk/>
          <pc:sldMk cId="1193778555" sldId="270"/>
        </pc:sldMkLst>
        <pc:spChg chg="del">
          <ac:chgData name="Mathieu Boers" userId="78eb1683-efe0-47af-89bc-20777f313274" providerId="ADAL" clId="{16089A4F-F7C1-49CB-90AD-85B88D37807C}" dt="2022-10-13T08:49:42.097" v="0" actId="478"/>
          <ac:spMkLst>
            <pc:docMk/>
            <pc:sldMk cId="1193778555" sldId="270"/>
            <ac:spMk id="6" creationId="{47465DB9-AAB6-7172-2840-B3DE365414DB}"/>
          </ac:spMkLst>
        </pc:spChg>
        <pc:graphicFrameChg chg="modGraphic">
          <ac:chgData name="Mathieu Boers" userId="78eb1683-efe0-47af-89bc-20777f313274" providerId="ADAL" clId="{16089A4F-F7C1-49CB-90AD-85B88D37807C}" dt="2022-10-13T12:11:37.690" v="4" actId="207"/>
          <ac:graphicFrameMkLst>
            <pc:docMk/>
            <pc:sldMk cId="1193778555" sldId="270"/>
            <ac:graphicFrameMk id="4" creationId="{D3BFFCB9-3BDC-696C-99F6-C2C59D654291}"/>
          </ac:graphicFrameMkLst>
        </pc:graphicFrameChg>
      </pc:sldChg>
      <pc:sldChg chg="addSp modSp">
        <pc:chgData name="Mathieu Boers" userId="78eb1683-efe0-47af-89bc-20777f313274" providerId="ADAL" clId="{16089A4F-F7C1-49CB-90AD-85B88D37807C}" dt="2022-10-13T15:04:59.872" v="9" actId="571"/>
        <pc:sldMkLst>
          <pc:docMk/>
          <pc:sldMk cId="1384647889" sldId="271"/>
        </pc:sldMkLst>
        <pc:spChg chg="add mod">
          <ac:chgData name="Mathieu Boers" userId="78eb1683-efe0-47af-89bc-20777f313274" providerId="ADAL" clId="{16089A4F-F7C1-49CB-90AD-85B88D37807C}" dt="2022-10-13T15:04:58.667" v="8" actId="571"/>
          <ac:spMkLst>
            <pc:docMk/>
            <pc:sldMk cId="1384647889" sldId="271"/>
            <ac:spMk id="4" creationId="{686A3BA4-58E0-1F0C-9E0C-FA4DDCF27083}"/>
          </ac:spMkLst>
        </pc:spChg>
        <pc:spChg chg="add mod">
          <ac:chgData name="Mathieu Boers" userId="78eb1683-efe0-47af-89bc-20777f313274" providerId="ADAL" clId="{16089A4F-F7C1-49CB-90AD-85B88D37807C}" dt="2022-10-13T15:04:59.872" v="9" actId="571"/>
          <ac:spMkLst>
            <pc:docMk/>
            <pc:sldMk cId="1384647889" sldId="271"/>
            <ac:spMk id="9" creationId="{EAD9E9F8-621B-46A4-E84E-E186E3DB0D3F}"/>
          </ac:spMkLst>
        </pc:spChg>
        <pc:spChg chg="add mod">
          <ac:chgData name="Mathieu Boers" userId="78eb1683-efe0-47af-89bc-20777f313274" providerId="ADAL" clId="{16089A4F-F7C1-49CB-90AD-85B88D37807C}" dt="2022-10-13T15:04:59.872" v="9" actId="571"/>
          <ac:spMkLst>
            <pc:docMk/>
            <pc:sldMk cId="1384647889" sldId="271"/>
            <ac:spMk id="10" creationId="{F4C000C8-2DEB-FCC6-5C2E-F5B88EC813AE}"/>
          </ac:spMkLst>
        </pc:spChg>
        <pc:picChg chg="add mod">
          <ac:chgData name="Mathieu Boers" userId="78eb1683-efe0-47af-89bc-20777f313274" providerId="ADAL" clId="{16089A4F-F7C1-49CB-90AD-85B88D37807C}" dt="2022-10-13T15:04:58.667" v="8" actId="571"/>
          <ac:picMkLst>
            <pc:docMk/>
            <pc:sldMk cId="1384647889" sldId="271"/>
            <ac:picMk id="3" creationId="{FD99D4A3-F8AC-CD10-6783-5EF03F62DE2A}"/>
          </ac:picMkLst>
        </pc:picChg>
        <pc:picChg chg="add mod">
          <ac:chgData name="Mathieu Boers" userId="78eb1683-efe0-47af-89bc-20777f313274" providerId="ADAL" clId="{16089A4F-F7C1-49CB-90AD-85B88D37807C}" dt="2022-10-13T15:04:59.872" v="9" actId="571"/>
          <ac:picMkLst>
            <pc:docMk/>
            <pc:sldMk cId="1384647889" sldId="271"/>
            <ac:picMk id="8" creationId="{6C6A520E-B88F-F73D-5166-AF05FA73F4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28026-84B0-48E6-B02E-B756EFFF12D3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F83DC-0DD4-4331-8B5C-F790391A86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10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Data </a:t>
            </a:r>
            <a:r>
              <a:rPr lang="da-DK" dirty="0" err="1"/>
              <a:t>Size</a:t>
            </a:r>
            <a:r>
              <a:rPr lang="da-DK" dirty="0"/>
              <a:t>: 8760 data points</a:t>
            </a:r>
          </a:p>
          <a:p>
            <a:r>
              <a:rPr lang="da-DK" dirty="0"/>
              <a:t>Start Date: 2017-12-01</a:t>
            </a:r>
          </a:p>
          <a:p>
            <a:r>
              <a:rPr lang="da-DK" dirty="0"/>
              <a:t>End Date: 2018-11-30</a:t>
            </a:r>
          </a:p>
          <a:p>
            <a:r>
              <a:rPr lang="da-DK" dirty="0"/>
              <a:t>No – </a:t>
            </a:r>
            <a:r>
              <a:rPr lang="da-DK" dirty="0" err="1"/>
              <a:t>Null</a:t>
            </a:r>
            <a:r>
              <a:rPr lang="da-DK" dirty="0"/>
              <a:t> data point</a:t>
            </a:r>
          </a:p>
          <a:p>
            <a:r>
              <a:rPr lang="da-DK" dirty="0"/>
              <a:t>No – </a:t>
            </a:r>
            <a:r>
              <a:rPr lang="da-DK" dirty="0" err="1"/>
              <a:t>Dublicates</a:t>
            </a:r>
            <a:endParaRPr lang="da-DK" dirty="0"/>
          </a:p>
          <a:p>
            <a:r>
              <a:rPr lang="da-DK" dirty="0" err="1"/>
              <a:t>Weather</a:t>
            </a:r>
            <a:r>
              <a:rPr lang="da-DK" dirty="0"/>
              <a:t> </a:t>
            </a:r>
            <a:r>
              <a:rPr lang="da-DK" dirty="0" err="1"/>
              <a:t>feautures</a:t>
            </a:r>
            <a:r>
              <a:rPr lang="da-DK" dirty="0"/>
              <a:t>: 8</a:t>
            </a:r>
          </a:p>
          <a:p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feautures</a:t>
            </a:r>
            <a:r>
              <a:rPr lang="da-DK" dirty="0"/>
              <a:t>: 3</a:t>
            </a:r>
          </a:p>
          <a:p>
            <a:r>
              <a:rPr lang="da-DK" dirty="0"/>
              <a:t>Total </a:t>
            </a:r>
            <a:r>
              <a:rPr lang="da-DK" dirty="0" err="1"/>
              <a:t>feautures</a:t>
            </a:r>
            <a:r>
              <a:rPr lang="da-DK" dirty="0"/>
              <a:t>: 11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5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Sum by Month</a:t>
            </a:r>
          </a:p>
          <a:p>
            <a:r>
              <a:rPr lang="en-US" noProof="0" dirty="0"/>
              <a:t>We can see that the overall bike rental peak season is from may to October</a:t>
            </a:r>
          </a:p>
          <a:p>
            <a:r>
              <a:rPr lang="en-US" noProof="0" dirty="0"/>
              <a:t>While the low period is from December to February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6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Seasonality</a:t>
            </a:r>
          </a:p>
          <a:p>
            <a:r>
              <a:rPr lang="en-US" noProof="0" dirty="0"/>
              <a:t>There is a rising trend from winter until summer peak point and a radical decline in bike rental from autumn till winter.</a:t>
            </a:r>
          </a:p>
          <a:p>
            <a:r>
              <a:rPr lang="en-US" noProof="0" dirty="0"/>
              <a:t>The monthly bike rent has a steady rise from February until peak in June.</a:t>
            </a:r>
          </a:p>
          <a:p>
            <a:endParaRPr lang="en-GB" dirty="0"/>
          </a:p>
          <a:p>
            <a:r>
              <a:rPr lang="en-GB" dirty="0"/>
              <a:t>Cycle </a:t>
            </a:r>
          </a:p>
          <a:p>
            <a:r>
              <a:rPr lang="en-GB" dirty="0"/>
              <a:t>Overall, there is not much of a difference in the weekday cycle.</a:t>
            </a:r>
          </a:p>
          <a:p>
            <a:r>
              <a:rPr lang="en-GB" dirty="0"/>
              <a:t>There is a little peak on Monday, Wednesday and Friday.</a:t>
            </a:r>
          </a:p>
          <a:p>
            <a:r>
              <a:rPr lang="en-GB" dirty="0"/>
              <a:t>A little downward trend from Friday till Sunday</a:t>
            </a:r>
          </a:p>
          <a:p>
            <a:endParaRPr lang="en-GB" dirty="0"/>
          </a:p>
          <a:p>
            <a:r>
              <a:rPr lang="en-GB" dirty="0"/>
              <a:t>Hourly Bike Rent</a:t>
            </a:r>
          </a:p>
          <a:p>
            <a:r>
              <a:rPr lang="en-GB" dirty="0"/>
              <a:t>The hourly bike rent has clearly two peaks, at 9 and 18.</a:t>
            </a:r>
          </a:p>
          <a:p>
            <a:r>
              <a:rPr lang="en-GB" dirty="0"/>
              <a:t>Almost no bike rental around 5 in the morning.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97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14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0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03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exhaustive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search</a:t>
            </a:r>
            <a:endParaRPr lang="da-DK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74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   'C' : [20, 50, 100], </a:t>
            </a:r>
            <a:endParaRPr lang="da-DK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#             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 : ['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rbf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poly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sigmoid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linear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'], </a:t>
            </a:r>
            <a:endParaRPr lang="da-DK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#             'gamma' : [0.073, 0.075, 0.077], </a:t>
            </a:r>
            <a:endParaRPr lang="da-DK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5C8C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#             '</a:t>
            </a:r>
            <a:r>
              <a:rPr lang="da-DK" b="0" dirty="0" err="1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da-DK" b="0" dirty="0">
                <a:solidFill>
                  <a:srgbClr val="9A9B99"/>
                </a:solidFill>
                <a:effectLst/>
                <a:latin typeface="Consolas" panose="020B0609020204030204" pitchFamily="49" charset="0"/>
              </a:rPr>
              <a:t>' : [0.10, 0.15, 0.20]</a:t>
            </a:r>
            <a:endParaRPr lang="da-DK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F83DC-0DD4-4331-8B5C-F790391A86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64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77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14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564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715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3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5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4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1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92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89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4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5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0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2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5A881DD-F1C4-456E-9C36-D35EB62FC638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BB29D3-CEF6-461C-ACEB-E517F644CC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475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ity Bike Rental With Your Family">
            <a:extLst>
              <a:ext uri="{FF2B5EF4-FFF2-40B4-BE49-F238E27FC236}">
                <a16:creationId xmlns:a16="http://schemas.microsoft.com/office/drawing/2014/main" id="{4FB73265-AFF0-7C11-9B76-2AB5F264B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8008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B060F2-A5A6-FD9F-FA10-2AED0D767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273" y="1769538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Seoul bike rental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55E711C-C174-03FC-67B1-CE82CF4C4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2625816"/>
          </a:xfrm>
        </p:spPr>
        <p:txBody>
          <a:bodyPr>
            <a:normAutofit/>
          </a:bodyPr>
          <a:lstStyle/>
          <a:p>
            <a:r>
              <a:rPr lang="en-US" dirty="0"/>
              <a:t>Data presentation by:</a:t>
            </a:r>
          </a:p>
          <a:p>
            <a:r>
              <a:rPr lang="en-US" sz="1200" dirty="0"/>
              <a:t>Jacob Jacobsen</a:t>
            </a:r>
          </a:p>
          <a:p>
            <a:r>
              <a:rPr lang="en-US" sz="1200" dirty="0"/>
              <a:t>Mathieu Boers</a:t>
            </a:r>
          </a:p>
          <a:p>
            <a:r>
              <a:rPr lang="en-US" sz="1200" dirty="0"/>
              <a:t>Pietro </a:t>
            </a:r>
            <a:r>
              <a:rPr lang="en-US" sz="1200" dirty="0" err="1"/>
              <a:t>Degasperi</a:t>
            </a:r>
            <a:endParaRPr lang="en-US" sz="1200" dirty="0"/>
          </a:p>
          <a:p>
            <a:r>
              <a:rPr lang="en-US" sz="1200" dirty="0"/>
              <a:t>Jaime </a:t>
            </a:r>
            <a:r>
              <a:rPr lang="en-US" sz="1200" dirty="0" err="1"/>
              <a:t>Bendala</a:t>
            </a:r>
            <a:r>
              <a:rPr lang="en-US" sz="1200" dirty="0"/>
              <a:t> Oliveira</a:t>
            </a:r>
          </a:p>
        </p:txBody>
      </p:sp>
    </p:spTree>
    <p:extLst>
      <p:ext uri="{BB962C8B-B14F-4D97-AF65-F5344CB8AC3E}">
        <p14:creationId xmlns:p14="http://schemas.microsoft.com/office/powerpoint/2010/main" val="4120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5F5DB-9852-C56E-D611-B10BB2B3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1450"/>
            <a:ext cx="10353762" cy="970450"/>
          </a:xfrm>
        </p:spPr>
        <p:txBody>
          <a:bodyPr/>
          <a:lstStyle/>
          <a:p>
            <a:r>
              <a:rPr lang="da-DK" dirty="0" err="1"/>
              <a:t>Season</a:t>
            </a:r>
            <a:r>
              <a:rPr lang="da-DK" dirty="0"/>
              <a:t> Pie</a:t>
            </a:r>
            <a:endParaRPr lang="en-GB" dirty="0"/>
          </a:p>
        </p:txBody>
      </p:sp>
      <p:pic>
        <p:nvPicPr>
          <p:cNvPr id="13" name="Pladsholder til indhold 12">
            <a:extLst>
              <a:ext uri="{FF2B5EF4-FFF2-40B4-BE49-F238E27FC236}">
                <a16:creationId xmlns:a16="http://schemas.microsoft.com/office/drawing/2014/main" id="{56AF04D5-F306-253C-BEE2-40DFA16C6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8" t="3794" r="23308" b="6805"/>
          <a:stretch/>
        </p:blipFill>
        <p:spPr>
          <a:xfrm>
            <a:off x="3000374" y="1066429"/>
            <a:ext cx="6191251" cy="5105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272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457C5-D463-C9F6-CB0A-A6E22E78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A1E723EA-95F6-C670-5F0D-1C6BAE66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51518"/>
            <a:ext cx="10353675" cy="3559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205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4CE02-9D53-3128-04B4-99E25E09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Workday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Weekend</a:t>
            </a:r>
            <a:endParaRPr lang="en-GB" dirty="0"/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8788BD0A-2336-C5AD-5845-2D5D326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51" y="1615281"/>
            <a:ext cx="8687097" cy="4633119"/>
          </a:xfrm>
        </p:spPr>
      </p:pic>
    </p:spTree>
    <p:extLst>
      <p:ext uri="{BB962C8B-B14F-4D97-AF65-F5344CB8AC3E}">
        <p14:creationId xmlns:p14="http://schemas.microsoft.com/office/powerpoint/2010/main" val="3489068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52E92-73EC-A55E-1524-DCC03091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065" y="243840"/>
            <a:ext cx="10353762" cy="970450"/>
          </a:xfrm>
        </p:spPr>
        <p:txBody>
          <a:bodyPr/>
          <a:lstStyle/>
          <a:p>
            <a:r>
              <a:rPr lang="en-US" dirty="0"/>
              <a:t>Full Correlation</a:t>
            </a:r>
          </a:p>
        </p:txBody>
      </p:sp>
      <p:pic>
        <p:nvPicPr>
          <p:cNvPr id="9" name="Pladsholder til indhold 8" descr="Et billede, der indeholder tekst, elektronik, skærm&#10;&#10;Automatisk genereret beskrivelse">
            <a:extLst>
              <a:ext uri="{FF2B5EF4-FFF2-40B4-BE49-F238E27FC236}">
                <a16:creationId xmlns:a16="http://schemas.microsoft.com/office/drawing/2014/main" id="{B08FBB55-A746-76A3-45B0-AFF966E39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r="16088"/>
          <a:stretch/>
        </p:blipFill>
        <p:spPr>
          <a:xfrm>
            <a:off x="1506336" y="1094825"/>
            <a:ext cx="9761221" cy="5341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210EBD18-6AD1-2524-435C-3E367FDEEF28}"/>
              </a:ext>
            </a:extLst>
          </p:cNvPr>
          <p:cNvSpPr/>
          <p:nvPr/>
        </p:nvSpPr>
        <p:spPr>
          <a:xfrm>
            <a:off x="3027947" y="2035343"/>
            <a:ext cx="640080" cy="297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74F89D50-B7F8-1AB6-C242-5488CE2CAFDD}"/>
              </a:ext>
            </a:extLst>
          </p:cNvPr>
          <p:cNvSpPr/>
          <p:nvPr/>
        </p:nvSpPr>
        <p:spPr>
          <a:xfrm>
            <a:off x="3027947" y="2332523"/>
            <a:ext cx="640080" cy="2971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15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3D676-ECD0-0928-35E8-FB4C9861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Correlation</a:t>
            </a:r>
            <a:r>
              <a:rPr lang="da-DK" dirty="0"/>
              <a:t> on </a:t>
            </a:r>
            <a:r>
              <a:rPr lang="da-DK" dirty="0" err="1"/>
              <a:t>weather</a:t>
            </a:r>
            <a:r>
              <a:rPr lang="da-DK" dirty="0"/>
              <a:t> parameters</a:t>
            </a:r>
            <a:endParaRPr lang="en-GB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071FA29-C85E-68D5-4ED3-DAF1F142D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7"/>
          <a:stretch/>
        </p:blipFill>
        <p:spPr>
          <a:xfrm>
            <a:off x="4303733" y="1580050"/>
            <a:ext cx="3573885" cy="4059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864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13ECF-1C00-D753-DA3C-7C2E2DD8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9721"/>
            <a:ext cx="10353762" cy="970450"/>
          </a:xfrm>
        </p:spPr>
        <p:txBody>
          <a:bodyPr/>
          <a:lstStyle/>
          <a:p>
            <a:r>
              <a:rPr lang="en-US" dirty="0"/>
              <a:t>Rented Bike Count &amp; Temperature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CB521722-3FC6-8FC8-6084-56BE4287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360171"/>
            <a:ext cx="8793480" cy="4396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586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6A06E-589A-BB0A-83C3-F8FB16FD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Bikes rented by Temperature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136C2F91-B638-4FA3-86D4-D9C340FCF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38" y="1608138"/>
            <a:ext cx="9280523" cy="4640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379AB577-0F89-B113-45AC-A64BC7C9FD1B}"/>
              </a:ext>
            </a:extLst>
          </p:cNvPr>
          <p:cNvSpPr/>
          <p:nvPr/>
        </p:nvSpPr>
        <p:spPr>
          <a:xfrm>
            <a:off x="7680960" y="2194560"/>
            <a:ext cx="1371600" cy="354787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FAE50D5-0BB4-0388-2A2E-7C6ABD8D0573}"/>
              </a:ext>
            </a:extLst>
          </p:cNvPr>
          <p:cNvSpPr/>
          <p:nvPr/>
        </p:nvSpPr>
        <p:spPr>
          <a:xfrm>
            <a:off x="9052560" y="3154680"/>
            <a:ext cx="749808" cy="2587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ladsholder til indhold 4">
            <a:extLst>
              <a:ext uri="{FF2B5EF4-FFF2-40B4-BE49-F238E27FC236}">
                <a16:creationId xmlns:a16="http://schemas.microsoft.com/office/drawing/2014/main" id="{6C6A520E-B88F-F73D-5166-AF05FA73F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38" y="1585130"/>
            <a:ext cx="9280523" cy="4640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ktangel 5">
            <a:extLst>
              <a:ext uri="{FF2B5EF4-FFF2-40B4-BE49-F238E27FC236}">
                <a16:creationId xmlns:a16="http://schemas.microsoft.com/office/drawing/2014/main" id="{EAD9E9F8-621B-46A4-E84E-E186E3DB0D3F}"/>
              </a:ext>
            </a:extLst>
          </p:cNvPr>
          <p:cNvSpPr/>
          <p:nvPr/>
        </p:nvSpPr>
        <p:spPr>
          <a:xfrm>
            <a:off x="7680960" y="2171552"/>
            <a:ext cx="1371600" cy="354787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ktangel 6">
            <a:extLst>
              <a:ext uri="{FF2B5EF4-FFF2-40B4-BE49-F238E27FC236}">
                <a16:creationId xmlns:a16="http://schemas.microsoft.com/office/drawing/2014/main" id="{F4C000C8-2DEB-FCC6-5C2E-F5B88EC813AE}"/>
              </a:ext>
            </a:extLst>
          </p:cNvPr>
          <p:cNvSpPr/>
          <p:nvPr/>
        </p:nvSpPr>
        <p:spPr>
          <a:xfrm>
            <a:off x="9052560" y="3131672"/>
            <a:ext cx="749808" cy="25877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64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F9D20-0764-81C3-90D6-D64A86CC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/>
                </a:solidFill>
              </a:rPr>
              <a:t>Model </a:t>
            </a:r>
            <a:r>
              <a:rPr lang="da-DK" dirty="0" err="1">
                <a:solidFill>
                  <a:schemeClr val="tx1"/>
                </a:solidFill>
              </a:rPr>
              <a:t>Build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20" name="Pladsholder til indhold 19">
            <a:extLst>
              <a:ext uri="{FF2B5EF4-FFF2-40B4-BE49-F238E27FC236}">
                <a16:creationId xmlns:a16="http://schemas.microsoft.com/office/drawing/2014/main" id="{EE1FCC23-C81B-DB4A-A66A-C6C425B9F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87032"/>
              </p:ext>
            </p:extLst>
          </p:nvPr>
        </p:nvGraphicFramePr>
        <p:xfrm>
          <a:off x="2779912" y="1747439"/>
          <a:ext cx="6621528" cy="3363121"/>
        </p:xfrm>
        <a:graphic>
          <a:graphicData uri="http://schemas.openxmlformats.org/drawingml/2006/table">
            <a:tbl>
              <a:tblPr/>
              <a:tblGrid>
                <a:gridCol w="2207176">
                  <a:extLst>
                    <a:ext uri="{9D8B030D-6E8A-4147-A177-3AD203B41FA5}">
                      <a16:colId xmlns:a16="http://schemas.microsoft.com/office/drawing/2014/main" val="2918893123"/>
                    </a:ext>
                  </a:extLst>
                </a:gridCol>
                <a:gridCol w="2207176">
                  <a:extLst>
                    <a:ext uri="{9D8B030D-6E8A-4147-A177-3AD203B41FA5}">
                      <a16:colId xmlns:a16="http://schemas.microsoft.com/office/drawing/2014/main" val="928146072"/>
                    </a:ext>
                  </a:extLst>
                </a:gridCol>
                <a:gridCol w="2207176">
                  <a:extLst>
                    <a:ext uri="{9D8B030D-6E8A-4147-A177-3AD203B41FA5}">
                      <a16:colId xmlns:a16="http://schemas.microsoft.com/office/drawing/2014/main" val="374104093"/>
                    </a:ext>
                  </a:extLst>
                </a:gridCol>
              </a:tblGrid>
              <a:tr h="48044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169502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6225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Temperature(°C)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Temperature(°C)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Temperature(°C)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044036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Dew_point_temperature(°C)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Dew_point_temperature(°C)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50282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8775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Humidity(%)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Humidity(%) [0,1,2]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913200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Wind_speed_(m/s)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Wind_speed_(m/s) [0,1]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7374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Solar_Radiation_(MJ/m2)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Solar_Radiation_(MJ/m2)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269869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Rainfall(mm)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Rainfall(mm) [0,1]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365434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Snowfall_(cm)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Snowfall_(cm) [0,1]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4065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Seasons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Seasons [0,1,2,3]</a:t>
                      </a:r>
                      <a:endParaRPr lang="en-GB" sz="1100" b="0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Seasons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040245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Holiday [0,1]</a:t>
                      </a:r>
                      <a:endParaRPr lang="en-GB" sz="1100" b="0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75912"/>
                  </a:ext>
                </a:extLst>
              </a:tr>
              <a:tr h="24022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Functioning_Day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Functioning_Day [0,1]</a:t>
                      </a:r>
                      <a:endParaRPr lang="en-GB" sz="1100" b="0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Functioning_Day</a:t>
                      </a:r>
                      <a:endParaRPr lang="en-GB" sz="1100" b="0" i="0" u="none" strike="noStrike" dirty="0">
                        <a:solidFill>
                          <a:srgbClr val="24406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17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01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F9D20-0764-81C3-90D6-D64A86CC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/>
                </a:solidFill>
              </a:rPr>
              <a:t>Model </a:t>
            </a:r>
            <a:r>
              <a:rPr lang="da-DK" dirty="0" err="1">
                <a:solidFill>
                  <a:schemeClr val="tx1"/>
                </a:solidFill>
              </a:rPr>
              <a:t>Build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D3BFFCB9-3BDC-696C-99F6-C2C59D654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98300"/>
              </p:ext>
            </p:extLst>
          </p:nvPr>
        </p:nvGraphicFramePr>
        <p:xfrm>
          <a:off x="2857932" y="1731964"/>
          <a:ext cx="5857282" cy="3759740"/>
        </p:xfrm>
        <a:graphic>
          <a:graphicData uri="http://schemas.openxmlformats.org/drawingml/2006/table">
            <a:tbl>
              <a:tblPr/>
              <a:tblGrid>
                <a:gridCol w="2269037">
                  <a:extLst>
                    <a:ext uri="{9D8B030D-6E8A-4147-A177-3AD203B41FA5}">
                      <a16:colId xmlns:a16="http://schemas.microsoft.com/office/drawing/2014/main" val="872585259"/>
                    </a:ext>
                  </a:extLst>
                </a:gridCol>
                <a:gridCol w="1952428">
                  <a:extLst>
                    <a:ext uri="{9D8B030D-6E8A-4147-A177-3AD203B41FA5}">
                      <a16:colId xmlns:a16="http://schemas.microsoft.com/office/drawing/2014/main" val="251429208"/>
                    </a:ext>
                  </a:extLst>
                </a:gridCol>
                <a:gridCol w="1635817">
                  <a:extLst>
                    <a:ext uri="{9D8B030D-6E8A-4147-A177-3AD203B41FA5}">
                      <a16:colId xmlns:a16="http://schemas.microsoft.com/office/drawing/2014/main" val="2394677471"/>
                    </a:ext>
                  </a:extLst>
                </a:gridCol>
              </a:tblGrid>
              <a:tr h="375974">
                <a:tc>
                  <a:txBody>
                    <a:bodyPr/>
                    <a:lstStyle/>
                    <a:p>
                      <a:pPr algn="ctr" fontAlgn="t"/>
                      <a:r>
                        <a:rPr lang="da-DK" sz="2300" b="1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  <a:r>
                        <a:rPr lang="da-DK" sz="2300" b="1" i="0" u="none" strike="noStrike" dirty="0" err="1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  <a:endParaRPr lang="da-DK" sz="2300" b="1" i="0" u="none" strike="noStrike" dirty="0">
                        <a:solidFill>
                          <a:srgbClr val="DCE6F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95" marR="9895" marT="989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2300" b="1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  <a:r>
                        <a:rPr lang="da-DK" sz="2300" b="1" i="0" u="none" strike="noStrike" dirty="0" err="1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endParaRPr lang="da-DK" sz="2300" b="1" i="0" u="none" strike="noStrike" dirty="0">
                        <a:solidFill>
                          <a:srgbClr val="DCE6F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95" marR="9895" marT="989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a-DK" sz="2300" b="1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R2 Value (%)</a:t>
                      </a:r>
                    </a:p>
                  </a:txBody>
                  <a:tcPr marL="9895" marR="9895" marT="989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94371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52,26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818741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Linear Regression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55,04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070249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Cross Validation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 dirty="0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72,56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056770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Lasso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55,18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366445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highlight>
                            <a:srgbClr val="008080"/>
                          </a:highlight>
                          <a:latin typeface="Calibri" panose="020F0502020204030204" pitchFamily="34" charset="0"/>
                        </a:rPr>
                        <a:t>AdaBoost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highlight>
                            <a:srgbClr val="00808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60,65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53317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highlight>
                            <a:srgbClr val="008080"/>
                          </a:highlight>
                          <a:latin typeface="Calibri" panose="020F0502020204030204" pitchFamily="34" charset="0"/>
                        </a:rPr>
                        <a:t>ExtraTrees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 dirty="0">
                          <a:solidFill>
                            <a:srgbClr val="244062"/>
                          </a:solidFill>
                          <a:effectLst/>
                          <a:highlight>
                            <a:srgbClr val="008080"/>
                          </a:highlight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69,18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06825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76,76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187804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92,17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54243"/>
                  </a:ext>
                </a:extLst>
              </a:tr>
              <a:tr h="375974">
                <a:tc>
                  <a:txBody>
                    <a:bodyPr/>
                    <a:lstStyle/>
                    <a:p>
                      <a:pPr algn="r" fontAlgn="b"/>
                      <a:r>
                        <a:rPr lang="da-DK" sz="2300" b="0" i="0" u="none" strike="noStrike" dirty="0">
                          <a:solidFill>
                            <a:srgbClr val="DCE6F1"/>
                          </a:solidFill>
                          <a:effectLst/>
                          <a:latin typeface="Calibri" panose="020F0502020204030204" pitchFamily="34" charset="0"/>
                        </a:rPr>
                        <a:t>Bagging Regressor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2300" b="0" i="0" u="none" strike="noStrike" dirty="0">
                          <a:solidFill>
                            <a:srgbClr val="244062"/>
                          </a:solidFill>
                          <a:effectLst/>
                          <a:latin typeface="Calibri" panose="020F0502020204030204" pitchFamily="34" charset="0"/>
                        </a:rPr>
                        <a:t>97,95</a:t>
                      </a:r>
                    </a:p>
                  </a:txBody>
                  <a:tcPr marL="9895" marR="9895" marT="9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398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7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DBF89-6AEB-079D-A2C6-56244895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4774"/>
            <a:ext cx="10353762" cy="664724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: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FE4DD76-FBC1-D486-16F9-7C817F8C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089499"/>
            <a:ext cx="10135205" cy="49805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is a Seasonality with a peak in June </a:t>
            </a:r>
          </a:p>
          <a:p>
            <a:pPr lvl="1"/>
            <a:r>
              <a:rPr lang="en-US" dirty="0"/>
              <a:t>High bike rental from May to October</a:t>
            </a:r>
          </a:p>
          <a:p>
            <a:pPr lvl="1"/>
            <a:r>
              <a:rPr lang="en-US" dirty="0"/>
              <a:t>Winter sales only count for 7% of the yearly rental</a:t>
            </a:r>
          </a:p>
          <a:p>
            <a:r>
              <a:rPr lang="en-US" dirty="0"/>
              <a:t>Monday to Friday has a much higher rental count than Saturday and Sunday</a:t>
            </a:r>
          </a:p>
          <a:p>
            <a:pPr lvl="1"/>
            <a:r>
              <a:rPr lang="en-US" dirty="0"/>
              <a:t>Working days is a high performing</a:t>
            </a:r>
          </a:p>
          <a:p>
            <a:r>
              <a:rPr lang="en-US" dirty="0"/>
              <a:t> 	There is a correlation between:</a:t>
            </a:r>
          </a:p>
          <a:p>
            <a:pPr lvl="1"/>
            <a:r>
              <a:rPr lang="en-US" dirty="0"/>
              <a:t>Rented bikes and Temperature</a:t>
            </a:r>
          </a:p>
          <a:p>
            <a:pPr lvl="1"/>
            <a:r>
              <a:rPr lang="en-US" dirty="0"/>
              <a:t>Rented bikes and Hours (Community hours)</a:t>
            </a:r>
          </a:p>
          <a:p>
            <a:r>
              <a:rPr lang="en-US" dirty="0"/>
              <a:t>Correlation</a:t>
            </a:r>
          </a:p>
          <a:p>
            <a:pPr lvl="1"/>
            <a:r>
              <a:rPr lang="en-US" dirty="0"/>
              <a:t>There is a correlation between temperature and Bike rental</a:t>
            </a:r>
          </a:p>
          <a:p>
            <a:r>
              <a:rPr lang="en-US" dirty="0"/>
              <a:t>Bike rental peaks at a temperature between 23 and 33 degrees</a:t>
            </a:r>
          </a:p>
          <a:p>
            <a:pPr lvl="2"/>
            <a:r>
              <a:rPr lang="en-US" dirty="0"/>
              <a:t>Declines if the temperature is over 33 C</a:t>
            </a:r>
          </a:p>
          <a:p>
            <a:r>
              <a:rPr lang="en-US" dirty="0"/>
              <a:t>The best model build measured by R2 is the Random Forrest</a:t>
            </a:r>
          </a:p>
          <a:p>
            <a:pPr lvl="1"/>
            <a:r>
              <a:rPr lang="en-US" dirty="0"/>
              <a:t>Should be used for predicting the rental count </a:t>
            </a:r>
          </a:p>
        </p:txBody>
      </p:sp>
    </p:spTree>
    <p:extLst>
      <p:ext uri="{BB962C8B-B14F-4D97-AF65-F5344CB8AC3E}">
        <p14:creationId xmlns:p14="http://schemas.microsoft.com/office/powerpoint/2010/main" val="107227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D8E0F-5657-58D5-4A7E-38E1FEB8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science </a:t>
            </a:r>
            <a:r>
              <a:rPr lang="da-DK" dirty="0" err="1"/>
              <a:t>life</a:t>
            </a:r>
            <a:r>
              <a:rPr lang="da-DK" dirty="0"/>
              <a:t> </a:t>
            </a:r>
            <a:r>
              <a:rPr lang="da-DK" dirty="0" err="1"/>
              <a:t>cycle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B3EA784D-8871-0D82-6EBC-33CC7C95F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0823" y="1731963"/>
            <a:ext cx="8279705" cy="4059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559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C8EC3-B356-2A45-6FF2-50669E8C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Future </a:t>
            </a:r>
            <a:r>
              <a:rPr lang="en-US" dirty="0"/>
              <a:t>exploration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55818D-9145-09F9-B4E0-882253BB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the data</a:t>
            </a:r>
          </a:p>
          <a:p>
            <a:pPr lvl="1"/>
            <a:r>
              <a:rPr lang="en-US" dirty="0"/>
              <a:t>Sqrt(</a:t>
            </a:r>
            <a:r>
              <a:rPr lang="en-US" dirty="0" err="1"/>
              <a:t>Bike_Count</a:t>
            </a:r>
            <a:r>
              <a:rPr lang="en-US" dirty="0"/>
              <a:t>)/ log(</a:t>
            </a:r>
            <a:r>
              <a:rPr lang="en-US" dirty="0" err="1"/>
              <a:t>Bike_Count</a:t>
            </a:r>
            <a:r>
              <a:rPr lang="en-US" dirty="0"/>
              <a:t>)  to get Gaussian-like distribution – Limits outliers</a:t>
            </a:r>
          </a:p>
          <a:p>
            <a:pPr lvl="1"/>
            <a:r>
              <a:rPr lang="en-US" dirty="0"/>
              <a:t>Scatterplot Weather conditions to look for a linear regression</a:t>
            </a:r>
          </a:p>
          <a:p>
            <a:pPr lvl="1"/>
            <a:r>
              <a:rPr lang="en-US" dirty="0"/>
              <a:t>Isolate weather conditions to community hours only for better approximation</a:t>
            </a:r>
          </a:p>
          <a:p>
            <a:pPr lvl="1"/>
            <a:r>
              <a:rPr lang="en-US" dirty="0"/>
              <a:t>Normalize or scale the data</a:t>
            </a:r>
          </a:p>
          <a:p>
            <a:r>
              <a:rPr lang="en-US" dirty="0"/>
              <a:t>Explore</a:t>
            </a:r>
          </a:p>
          <a:p>
            <a:pPr lvl="1"/>
            <a:r>
              <a:rPr lang="en-US" dirty="0"/>
              <a:t>Holiday</a:t>
            </a:r>
          </a:p>
          <a:p>
            <a:pPr lvl="1"/>
            <a:r>
              <a:rPr lang="en-US" dirty="0"/>
              <a:t>Functional Day</a:t>
            </a:r>
          </a:p>
        </p:txBody>
      </p:sp>
    </p:spTree>
    <p:extLst>
      <p:ext uri="{BB962C8B-B14F-4D97-AF65-F5344CB8AC3E}">
        <p14:creationId xmlns:p14="http://schemas.microsoft.com/office/powerpoint/2010/main" val="399677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F514BA-0E71-2A4F-8A4D-85CD762E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6781"/>
            <a:ext cx="4924943" cy="573370"/>
          </a:xfrm>
        </p:spPr>
        <p:txBody>
          <a:bodyPr anchor="b">
            <a:normAutofit/>
          </a:bodyPr>
          <a:lstStyle/>
          <a:p>
            <a:pPr algn="l"/>
            <a:r>
              <a:rPr lang="en-GB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Attribute Information: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260F78D-37DE-577F-52F7-E25B7E8D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195" y="643466"/>
            <a:ext cx="4055045" cy="5571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5569686E-EF2B-1076-D034-5660AB00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930152"/>
            <a:ext cx="5562428" cy="5378370"/>
          </a:xfrm>
        </p:spPr>
        <p:txBody>
          <a:bodyPr>
            <a:norm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Date: year-month-day</a:t>
            </a:r>
          </a:p>
          <a:p>
            <a:pPr lvl="1"/>
            <a:r>
              <a:rPr lang="en-US" sz="850" dirty="0">
                <a:solidFill>
                  <a:schemeClr val="bg1"/>
                </a:solidFill>
              </a:rPr>
              <a:t>Date and hour changed to categorical variables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Rented Bike count - Count of bikes rented at each hour - Integer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Hour - Hour of the day - Integer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Temperature - Temperature in Celsius</a:t>
            </a:r>
          </a:p>
          <a:p>
            <a:r>
              <a:rPr lang="en-US" sz="1050" dirty="0">
                <a:solidFill>
                  <a:schemeClr val="bg1"/>
                </a:solidFill>
              </a:rPr>
              <a:t>Humidity - %</a:t>
            </a:r>
          </a:p>
          <a:p>
            <a:r>
              <a:rPr lang="en-US" sz="1050" dirty="0">
                <a:solidFill>
                  <a:schemeClr val="bg1"/>
                </a:solidFill>
              </a:rPr>
              <a:t>Windspeed - m/s</a:t>
            </a:r>
          </a:p>
          <a:p>
            <a:r>
              <a:rPr lang="en-US" sz="1050" dirty="0">
                <a:solidFill>
                  <a:schemeClr val="bg1"/>
                </a:solidFill>
              </a:rPr>
              <a:t>Visibility - 10m</a:t>
            </a:r>
          </a:p>
          <a:p>
            <a:r>
              <a:rPr lang="en-US" sz="1050" dirty="0">
                <a:solidFill>
                  <a:schemeClr val="bg1"/>
                </a:solidFill>
              </a:rPr>
              <a:t>Dew point temperature – Celsius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Dewpoint temperature, is the temperature at which the water vapor in air at constant barometric pressure condenses into liquid water at the same rate at which it evaporates.</a:t>
            </a:r>
          </a:p>
          <a:p>
            <a:r>
              <a:rPr lang="en-US" sz="1050" dirty="0">
                <a:solidFill>
                  <a:schemeClr val="bg1"/>
                </a:solidFill>
              </a:rPr>
              <a:t>Solar radiation - MJ/m2</a:t>
            </a:r>
          </a:p>
          <a:p>
            <a:r>
              <a:rPr lang="en-US" sz="1050" dirty="0">
                <a:solidFill>
                  <a:schemeClr val="bg1"/>
                </a:solidFill>
              </a:rPr>
              <a:t>Rainfall - mm</a:t>
            </a:r>
          </a:p>
          <a:p>
            <a:r>
              <a:rPr lang="en-US" sz="1050" dirty="0">
                <a:solidFill>
                  <a:schemeClr val="bg1"/>
                </a:solidFill>
              </a:rPr>
              <a:t>Snowfall - cm</a:t>
            </a:r>
          </a:p>
          <a:p>
            <a:r>
              <a:rPr lang="en-US" sz="1050" dirty="0">
                <a:solidFill>
                  <a:schemeClr val="bg1"/>
                </a:solidFill>
              </a:rPr>
              <a:t>Seasons - Winter, Spring, Summer, Autumn - Categorical</a:t>
            </a:r>
          </a:p>
          <a:p>
            <a:r>
              <a:rPr lang="en-US" sz="1050" dirty="0">
                <a:solidFill>
                  <a:schemeClr val="bg1"/>
                </a:solidFill>
              </a:rPr>
              <a:t>Holiday - Holiday/No holiday - Categorical</a:t>
            </a:r>
          </a:p>
          <a:p>
            <a:r>
              <a:rPr lang="en-US" sz="1050" dirty="0">
                <a:solidFill>
                  <a:schemeClr val="bg1"/>
                </a:solidFill>
              </a:rPr>
              <a:t>Functional Day – NoFunc (Non-Functional Hours), Fun(Functional hours) - Categorical</a:t>
            </a:r>
            <a:endParaRPr lang="en-GB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4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8432D-D6D1-0432-FBE9-F04E23E3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Research Questions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Tentative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C25675-4037-581C-ECD6-EB7ADC52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“Which factors can increase the rental of bikes”?</a:t>
            </a:r>
          </a:p>
          <a:p>
            <a:pPr lvl="1"/>
            <a:r>
              <a:rPr lang="en-US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“When should the companies do maintenance on the bikes”?</a:t>
            </a:r>
            <a:br>
              <a:rPr lang="en-US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US" b="0" i="1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“What conditions lead to an enhanced use of bikes in Seoul”?</a:t>
            </a:r>
            <a:br>
              <a:rPr lang="en-US" i="1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</a:br>
            <a:endParaRPr lang="en-US" b="0" i="1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“How does the weather conditions affect the count of bike rentals”?</a:t>
            </a:r>
          </a:p>
        </p:txBody>
      </p:sp>
    </p:spTree>
    <p:extLst>
      <p:ext uri="{BB962C8B-B14F-4D97-AF65-F5344CB8AC3E}">
        <p14:creationId xmlns:p14="http://schemas.microsoft.com/office/powerpoint/2010/main" val="324203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5C6A5-7D70-BAA1-7CF5-09CA42C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Time Series - </a:t>
            </a:r>
            <a:r>
              <a:rPr lang="da-DK" dirty="0" err="1"/>
              <a:t>Scatterplot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1134739-8C25-B319-EF61-6F91BFA8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2" y="1420648"/>
            <a:ext cx="8533455" cy="4734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9215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515AD-BE6B-861B-537A-A71451B1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Time Series - Lineplot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CDF80DD-0732-802C-D929-BB443FF96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31963"/>
            <a:ext cx="8118474" cy="4059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34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F712B-57C1-8E00-31C4-A8C4281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Bike Rental by Month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CF8DB8D5-F843-0DDA-9D35-9297BC918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995" y="1429195"/>
            <a:ext cx="8724010" cy="4362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628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5C5AA-8682-1764-516B-0DFA46F9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 Distribution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C1FD4B2-915D-EE51-D609-C132DB92A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9741" r="8198"/>
          <a:stretch/>
        </p:blipFill>
        <p:spPr>
          <a:xfrm>
            <a:off x="1392179" y="1682880"/>
            <a:ext cx="8658341" cy="4121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822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41B46-AF15-46E8-EB36-73B42EA6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Seasonality</a:t>
            </a:r>
            <a:r>
              <a:rPr lang="da-DK" dirty="0"/>
              <a:t> and </a:t>
            </a:r>
            <a:r>
              <a:rPr lang="da-DK" dirty="0" err="1"/>
              <a:t>Cycle</a:t>
            </a:r>
            <a:r>
              <a:rPr lang="da-DK" dirty="0"/>
              <a:t> in Seoul</a:t>
            </a:r>
            <a:endParaRPr lang="en-GB" dirty="0"/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8911F4B6-BC93-79E2-BD7B-A489B82BB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80" y="1461452"/>
            <a:ext cx="9156439" cy="457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2919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ifergrå">
  <a:themeElements>
    <a:clrScheme name="Skifergrå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kifergrå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kifergr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4C2CBC49A8394AAC8FEA5D84922BEA" ma:contentTypeVersion="4" ma:contentTypeDescription="Create a new document." ma:contentTypeScope="" ma:versionID="2d5ddcda42adfa9c3149266e9ee406a2">
  <xsd:schema xmlns:xsd="http://www.w3.org/2001/XMLSchema" xmlns:xs="http://www.w3.org/2001/XMLSchema" xmlns:p="http://schemas.microsoft.com/office/2006/metadata/properties" xmlns:ns2="41c1591f-b8eb-453f-9f48-eb938b30914c" xmlns:ns3="e5f2d949-b84e-4cb4-a5ac-392086617f9d" targetNamespace="http://schemas.microsoft.com/office/2006/metadata/properties" ma:root="true" ma:fieldsID="c7f16aba17988b99af0ce9b2667341f7" ns2:_="" ns3:_="">
    <xsd:import namespace="41c1591f-b8eb-453f-9f48-eb938b30914c"/>
    <xsd:import namespace="e5f2d949-b84e-4cb4-a5ac-392086617f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c1591f-b8eb-453f-9f48-eb938b3091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f2d949-b84e-4cb4-a5ac-392086617f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A69B8-86B4-4B40-8AC5-4FE78F0096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D40CC6-B85E-4F00-A71E-647489F2A90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41c1591f-b8eb-453f-9f48-eb938b30914c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1F1F18-2141-4BC1-9A94-97CBF207D59D}"/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1016</TotalTime>
  <Words>805</Words>
  <Application>Microsoft Office PowerPoint</Application>
  <PresentationFormat>Widescreen</PresentationFormat>
  <Paragraphs>169</Paragraphs>
  <Slides>20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Calisto MT</vt:lpstr>
      <vt:lpstr>Consolas</vt:lpstr>
      <vt:lpstr>Open Sans</vt:lpstr>
      <vt:lpstr>Wingdings 2</vt:lpstr>
      <vt:lpstr>Skifergrå</vt:lpstr>
      <vt:lpstr>Seoul bike rental</vt:lpstr>
      <vt:lpstr>Data science life cycle</vt:lpstr>
      <vt:lpstr>Attribute Information:</vt:lpstr>
      <vt:lpstr>Research Questions Tentative</vt:lpstr>
      <vt:lpstr>Time Series - Scatterplot</vt:lpstr>
      <vt:lpstr>Time Series - Lineplot</vt:lpstr>
      <vt:lpstr>Sum of Bike Rental by Month</vt:lpstr>
      <vt:lpstr>Month Distribution</vt:lpstr>
      <vt:lpstr>Seasonality and Cycle in Seoul</vt:lpstr>
      <vt:lpstr>Season Pie</vt:lpstr>
      <vt:lpstr>PowerPoint Presentation</vt:lpstr>
      <vt:lpstr>Workday vs Weekend</vt:lpstr>
      <vt:lpstr>Full Correlation</vt:lpstr>
      <vt:lpstr>Correlation on weather parameters</vt:lpstr>
      <vt:lpstr>Rented Bike Count &amp; Temperature</vt:lpstr>
      <vt:lpstr>Bikes rented by Temperature</vt:lpstr>
      <vt:lpstr>Model Build</vt:lpstr>
      <vt:lpstr>Model Build</vt:lpstr>
      <vt:lpstr>Conclusion :</vt:lpstr>
      <vt:lpstr>Future exploration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Jacob Jacobsen</dc:creator>
  <cp:lastModifiedBy>Mathieu Boers</cp:lastModifiedBy>
  <cp:revision>13</cp:revision>
  <dcterms:created xsi:type="dcterms:W3CDTF">2022-10-08T16:37:10Z</dcterms:created>
  <dcterms:modified xsi:type="dcterms:W3CDTF">2022-10-13T15:05:07Z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0x010100234C2CBC49A8394AAC8FEA5D84922BEA</vt:lpwstr>
  </property>
</Properties>
</file>